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32265-379D-404E-AF5C-4176CA487668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9570-7072-47B4-8FBC-EC9A5B31494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32265-379D-404E-AF5C-4176CA487668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9570-7072-47B4-8FBC-EC9A5B31494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32265-379D-404E-AF5C-4176CA487668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9570-7072-47B4-8FBC-EC9A5B31494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32265-379D-404E-AF5C-4176CA487668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9570-7072-47B4-8FBC-EC9A5B31494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32265-379D-404E-AF5C-4176CA487668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9570-7072-47B4-8FBC-EC9A5B31494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32265-379D-404E-AF5C-4176CA487668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9570-7072-47B4-8FBC-EC9A5B31494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32265-379D-404E-AF5C-4176CA487668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9570-7072-47B4-8FBC-EC9A5B31494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32265-379D-404E-AF5C-4176CA487668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9570-7072-47B4-8FBC-EC9A5B31494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32265-379D-404E-AF5C-4176CA487668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9570-7072-47B4-8FBC-EC9A5B31494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32265-379D-404E-AF5C-4176CA487668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9570-7072-47B4-8FBC-EC9A5B31494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32265-379D-404E-AF5C-4176CA487668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9570-7072-47B4-8FBC-EC9A5B31494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32265-379D-404E-AF5C-4176CA487668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A9570-7072-47B4-8FBC-EC9A5B31494D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85794"/>
          </a:xfrm>
        </p:spPr>
        <p:txBody>
          <a:bodyPr>
            <a:normAutofit/>
          </a:bodyPr>
          <a:lstStyle/>
          <a:p>
            <a:r>
              <a:rPr lang="fr-FR" sz="2800" b="1" dirty="0" smtClean="0">
                <a:latin typeface="Arial" pitchFamily="34" charset="0"/>
                <a:cs typeface="Arial" pitchFamily="34" charset="0"/>
              </a:rPr>
              <a:t>Typographie</a:t>
            </a:r>
            <a:endParaRPr lang="fr-FR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857232"/>
            <a:ext cx="8643998" cy="6000768"/>
          </a:xfrm>
        </p:spPr>
        <p:txBody>
          <a:bodyPr>
            <a:noAutofit/>
          </a:bodyPr>
          <a:lstStyle/>
          <a:p>
            <a:pPr hangingPunct="0">
              <a:buNone/>
            </a:pPr>
            <a:r>
              <a:rPr lang="fr-FR" sz="1400" dirty="0">
                <a:latin typeface="Arial" pitchFamily="34" charset="0"/>
                <a:cs typeface="Arial" pitchFamily="34" charset="0"/>
              </a:rPr>
              <a:t>Ce texte d’exemple a pour unique objet de démontrer les fonctions de correction typographique 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de </a:t>
            </a:r>
            <a:r>
              <a:rPr lang="fr-FR" sz="1400" dirty="0" err="1" smtClean="0">
                <a:latin typeface="Arial" pitchFamily="34" charset="0"/>
                <a:cs typeface="Arial" pitchFamily="34" charset="0"/>
              </a:rPr>
              <a:t>ProLexis</a:t>
            </a:r>
            <a:endParaRPr lang="fr-FR" sz="1400" dirty="0">
              <a:latin typeface="Arial" pitchFamily="34" charset="0"/>
              <a:cs typeface="Arial" pitchFamily="34" charset="0"/>
            </a:endParaRPr>
          </a:p>
          <a:p>
            <a:pPr hangingPunct="0">
              <a:buNone/>
            </a:pPr>
            <a:r>
              <a:rPr lang="fr-FR" sz="1400" dirty="0">
                <a:latin typeface="Arial" pitchFamily="34" charset="0"/>
                <a:cs typeface="Arial" pitchFamily="34" charset="0"/>
              </a:rPr>
              <a:t> 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Si </a:t>
            </a:r>
            <a:r>
              <a:rPr lang="fr-FR" sz="1400" dirty="0">
                <a:latin typeface="Arial" pitchFamily="34" charset="0"/>
                <a:cs typeface="Arial" pitchFamily="34" charset="0"/>
              </a:rPr>
              <a:t>vous êtes prêts, ouvrez votre manuel d’utilisation de </a:t>
            </a:r>
            <a:r>
              <a:rPr lang="fr-FR" sz="1400" dirty="0" err="1">
                <a:latin typeface="Arial" pitchFamily="34" charset="0"/>
                <a:cs typeface="Arial" pitchFamily="34" charset="0"/>
              </a:rPr>
              <a:t>ProLexis</a:t>
            </a:r>
            <a:r>
              <a:rPr lang="fr-FR" sz="1400" dirty="0">
                <a:latin typeface="Arial" pitchFamily="34" charset="0"/>
                <a:cs typeface="Arial" pitchFamily="34" charset="0"/>
              </a:rPr>
              <a:t> au chapitre “ </a:t>
            </a:r>
            <a:r>
              <a:rPr lang="fr-FR" sz="1400" b="1" dirty="0">
                <a:latin typeface="Arial" pitchFamily="34" charset="0"/>
                <a:cs typeface="Arial" pitchFamily="34" charset="0"/>
              </a:rPr>
              <a:t>Typographie </a:t>
            </a:r>
            <a:r>
              <a:rPr lang="fr-FR" sz="1400" dirty="0">
                <a:latin typeface="Arial" pitchFamily="34" charset="0"/>
                <a:cs typeface="Arial" pitchFamily="34" charset="0"/>
              </a:rPr>
              <a:t>” 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et commençons…</a:t>
            </a:r>
            <a:endParaRPr lang="fr-FR" sz="1400" dirty="0">
              <a:latin typeface="Arial" pitchFamily="34" charset="0"/>
              <a:cs typeface="Arial" pitchFamily="34" charset="0"/>
            </a:endParaRPr>
          </a:p>
          <a:p>
            <a:pPr hangingPunct="0">
              <a:buFont typeface="Wingdings" pitchFamily="2" charset="2"/>
              <a:buChar char="ü"/>
            </a:pPr>
            <a:r>
              <a:rPr lang="fr-FR" sz="1400" dirty="0">
                <a:latin typeface="Arial" pitchFamily="34" charset="0"/>
                <a:cs typeface="Arial" pitchFamily="34" charset="0"/>
              </a:rPr>
              <a:t> 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Dans </a:t>
            </a:r>
            <a:r>
              <a:rPr lang="fr-FR" sz="1400" dirty="0">
                <a:latin typeface="Arial" pitchFamily="34" charset="0"/>
                <a:cs typeface="Arial" pitchFamily="34" charset="0"/>
              </a:rPr>
              <a:t>cette phrase, les “guillemets” sont incorrects.</a:t>
            </a:r>
          </a:p>
          <a:p>
            <a:pPr hangingPunct="0">
              <a:buNone/>
            </a:pPr>
            <a:r>
              <a:rPr lang="fr-FR" sz="1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hangingPunct="0">
              <a:buFont typeface="Wingdings" pitchFamily="2" charset="2"/>
              <a:buChar char="ü"/>
            </a:pPr>
            <a:r>
              <a:rPr lang="fr-FR" sz="1400" dirty="0" smtClean="0">
                <a:latin typeface="Arial" pitchFamily="34" charset="0"/>
                <a:cs typeface="Arial" pitchFamily="34" charset="0"/>
              </a:rPr>
              <a:t>L’auriez-vous </a:t>
            </a:r>
            <a:r>
              <a:rPr lang="fr-FR" sz="1400" dirty="0">
                <a:latin typeface="Arial" pitchFamily="34" charset="0"/>
                <a:cs typeface="Arial" pitchFamily="34" charset="0"/>
              </a:rPr>
              <a:t>vu ? Bien sûr. ( Nous n’en doutons pas ).</a:t>
            </a:r>
          </a:p>
          <a:p>
            <a:pPr hangingPunct="0">
              <a:buNone/>
            </a:pPr>
            <a:r>
              <a:rPr lang="fr-FR" sz="1400" dirty="0">
                <a:latin typeface="Arial" pitchFamily="34" charset="0"/>
                <a:cs typeface="Arial" pitchFamily="34" charset="0"/>
              </a:rPr>
              <a:t> </a:t>
            </a:r>
          </a:p>
          <a:p>
            <a:pPr hangingPunct="0">
              <a:buFont typeface="Wingdings" pitchFamily="2" charset="2"/>
              <a:buChar char="ü"/>
            </a:pPr>
            <a:r>
              <a:rPr lang="fr-FR" sz="1400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fr-FR" sz="1400" dirty="0">
                <a:latin typeface="Arial" pitchFamily="34" charset="0"/>
                <a:cs typeface="Arial" pitchFamily="34" charset="0"/>
              </a:rPr>
              <a:t>phrase précédente a deux fautes d’orthographe bien visibles mais aussi trois erreurs typographiques. Les avez-vous repérées ?</a:t>
            </a:r>
          </a:p>
          <a:p>
            <a:pPr hangingPunct="0">
              <a:buNone/>
            </a:pPr>
            <a:endParaRPr lang="fr-FR" sz="1400" dirty="0" smtClean="0">
              <a:latin typeface="Arial" pitchFamily="34" charset="0"/>
              <a:cs typeface="Arial" pitchFamily="34" charset="0"/>
            </a:endParaRPr>
          </a:p>
          <a:p>
            <a:pPr hangingPunct="0">
              <a:buNone/>
            </a:pPr>
            <a:r>
              <a:rPr lang="fr-FR" sz="1400" dirty="0" smtClean="0">
                <a:latin typeface="Arial" pitchFamily="34" charset="0"/>
                <a:cs typeface="Arial" pitchFamily="34" charset="0"/>
              </a:rPr>
              <a:t>Bien</a:t>
            </a:r>
            <a:r>
              <a:rPr lang="fr-FR" sz="1400" dirty="0">
                <a:latin typeface="Arial" pitchFamily="34" charset="0"/>
                <a:cs typeface="Arial" pitchFamily="34" charset="0"/>
              </a:rPr>
              <a:t>, continuons.</a:t>
            </a:r>
          </a:p>
          <a:p>
            <a:pPr hangingPunct="0">
              <a:buNone/>
            </a:pPr>
            <a:r>
              <a:rPr lang="fr-FR" sz="1400" dirty="0">
                <a:latin typeface="Arial" pitchFamily="34" charset="0"/>
                <a:cs typeface="Arial" pitchFamily="34" charset="0"/>
              </a:rPr>
              <a:t> </a:t>
            </a:r>
          </a:p>
          <a:p>
            <a:pPr hangingPunct="0">
              <a:buFont typeface="Wingdings" pitchFamily="2" charset="2"/>
              <a:buChar char="ü"/>
            </a:pPr>
            <a:r>
              <a:rPr lang="fr-FR" sz="1400" dirty="0" smtClean="0">
                <a:latin typeface="Arial" pitchFamily="34" charset="0"/>
                <a:cs typeface="Arial" pitchFamily="34" charset="0"/>
              </a:rPr>
              <a:t>Les </a:t>
            </a:r>
            <a:r>
              <a:rPr lang="fr-FR" sz="1400" dirty="0">
                <a:latin typeface="Arial" pitchFamily="34" charset="0"/>
                <a:cs typeface="Arial" pitchFamily="34" charset="0"/>
              </a:rPr>
              <a:t>espaces ne sont pas toujours bien visibles. Dans certains cas elles manquent, dans d’autres cas  il y en a trop !</a:t>
            </a:r>
          </a:p>
          <a:p>
            <a:pPr hangingPunct="0">
              <a:buNone/>
            </a:pPr>
            <a:r>
              <a:rPr lang="fr-FR" sz="1400" dirty="0" smtClean="0">
                <a:latin typeface="Arial" pitchFamily="34" charset="0"/>
                <a:cs typeface="Arial" pitchFamily="34" charset="0"/>
              </a:rPr>
              <a:t>L’objet </a:t>
            </a:r>
            <a:r>
              <a:rPr lang="fr-FR" sz="1400" dirty="0">
                <a:latin typeface="Arial" pitchFamily="34" charset="0"/>
                <a:cs typeface="Arial" pitchFamily="34" charset="0"/>
              </a:rPr>
              <a:t>de ce paragraphe est de vous montrer la perspicacité de Pro Lexis dans ce domaine. </a:t>
            </a:r>
            <a:endParaRPr lang="fr-FR" sz="1400" dirty="0" smtClean="0">
              <a:latin typeface="Arial" pitchFamily="34" charset="0"/>
              <a:cs typeface="Arial" pitchFamily="34" charset="0"/>
            </a:endParaRPr>
          </a:p>
          <a:p>
            <a:pPr hangingPunct="0">
              <a:buNone/>
            </a:pPr>
            <a:r>
              <a:rPr lang="fr-FR" sz="1400" dirty="0">
                <a:latin typeface="Arial" pitchFamily="34" charset="0"/>
                <a:cs typeface="Arial" pitchFamily="34" charset="0"/>
              </a:rPr>
              <a:t> </a:t>
            </a:r>
          </a:p>
          <a:p>
            <a:pPr hangingPunct="0">
              <a:buFont typeface="Wingdings" pitchFamily="2" charset="2"/>
              <a:buChar char="ü"/>
            </a:pPr>
            <a:r>
              <a:rPr lang="fr-FR" sz="1400" dirty="0" smtClean="0">
                <a:latin typeface="Arial" pitchFamily="34" charset="0"/>
                <a:cs typeface="Arial" pitchFamily="34" charset="0"/>
              </a:rPr>
              <a:t>Ces </a:t>
            </a:r>
            <a:r>
              <a:rPr lang="fr-FR" sz="1400" dirty="0">
                <a:latin typeface="Arial" pitchFamily="34" charset="0"/>
                <a:cs typeface="Arial" pitchFamily="34" charset="0"/>
              </a:rPr>
              <a:t>guillemets sont &lt;&lt; faux &gt;&gt;, sauriez-vous dire pourquoi ?</a:t>
            </a:r>
          </a:p>
          <a:p>
            <a:pPr hangingPunct="0">
              <a:buNone/>
            </a:pPr>
            <a:r>
              <a:rPr lang="fr-FR" sz="1400" dirty="0">
                <a:latin typeface="Arial" pitchFamily="34" charset="0"/>
                <a:cs typeface="Arial" pitchFamily="34" charset="0"/>
              </a:rPr>
              <a:t> </a:t>
            </a:r>
          </a:p>
          <a:p>
            <a:pPr hangingPunct="0">
              <a:buFont typeface="Wingdings" pitchFamily="2" charset="2"/>
              <a:buChar char="ü"/>
            </a:pPr>
            <a:r>
              <a:rPr lang="fr-FR" sz="1400" dirty="0" smtClean="0">
                <a:latin typeface="Arial" pitchFamily="34" charset="0"/>
                <a:cs typeface="Arial" pitchFamily="34" charset="0"/>
              </a:rPr>
              <a:t>Votre </a:t>
            </a:r>
            <a:r>
              <a:rPr lang="fr-FR" sz="1400" dirty="0">
                <a:latin typeface="Arial" pitchFamily="34" charset="0"/>
                <a:cs typeface="Arial" pitchFamily="34" charset="0"/>
              </a:rPr>
              <a:t>œil exercé a tout de suite compris qu’ils sont faits de deux signes &lt; et &gt; côte à côte. C’était facile (bien sûr),mais cet exemple va aussi nous donner l’occasion d’illustrer la raison qui rend certaines espaces nécessairement insécables aux yeux des typographes : remplaçons “faux” par “spéciaux” (dans le paragraphe 5 ci-dessus). Le point d’interrogation (,ne tenant plus en bout de ligne) passe à la ligne suivante. (Ne trouvez-vous pas cela inadmissible ? Ceci ne serait pas arrivé si l’espace qui le précède était insécable 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!</a:t>
            </a:r>
            <a:r>
              <a:rPr lang="fr-FR" sz="1400" dirty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buNone/>
            </a:pPr>
            <a:endParaRPr lang="fr-FR" sz="1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</Words>
  <Application>Microsoft Office PowerPoint</Application>
  <PresentationFormat>Affichage à l'écran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Typographie</vt:lpstr>
    </vt:vector>
  </TitlesOfParts>
  <Company>diagonal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Typographie</dc:title>
  <dc:creator>test</dc:creator>
  <cp:lastModifiedBy>test</cp:lastModifiedBy>
  <cp:revision>1</cp:revision>
  <dcterms:created xsi:type="dcterms:W3CDTF">2009-02-09T14:57:14Z</dcterms:created>
  <dcterms:modified xsi:type="dcterms:W3CDTF">2009-02-09T14:58:10Z</dcterms:modified>
</cp:coreProperties>
</file>