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80EC6AF-9750-497B-AC61-5C72B80BBBC7}" type="datetimeFigureOut">
              <a:rPr lang="fr-FR" smtClean="0"/>
              <a:t>09/02/2009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80EC6AF-9750-497B-AC61-5C72B80BBBC7}" type="datetimeFigureOut">
              <a:rPr lang="fr-FR" smtClean="0"/>
              <a:t>09/02/2009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780EC6AF-9750-497B-AC61-5C72B80BBBC7}" type="datetimeFigureOut">
              <a:rPr lang="fr-FR" smtClean="0"/>
              <a:t>09/02/2009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80EC6AF-9750-497B-AC61-5C72B80BBBC7}" type="datetimeFigureOut">
              <a:rPr lang="fr-FR" smtClean="0"/>
              <a:t>09/02/2009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80EC6AF-9750-497B-AC61-5C72B80BBBC7}" type="datetimeFigureOut">
              <a:rPr lang="fr-FR" smtClean="0"/>
              <a:t>09/02/2009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80EC6AF-9750-497B-AC61-5C72B80BBBC7}" type="datetimeFigureOut">
              <a:rPr lang="fr-FR" smtClean="0"/>
              <a:t>09/02/2009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098C02-4C36-4718-B3EE-18584D19B8ED}" type="slidenum">
              <a:rPr lang="fr-FR" smtClean="0"/>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0EC6AF-9750-497B-AC61-5C72B80BBBC7}" type="datetimeFigureOut">
              <a:rPr lang="fr-FR" smtClean="0"/>
              <a:t>09/02/2009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98C02-4C36-4718-B3EE-18584D19B8ED}" type="slidenum">
              <a:rPr lang="fr-FR" smtClean="0"/>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1"/>
            <a:ext cx="9144000" cy="785793"/>
          </a:xfrm>
        </p:spPr>
        <p:txBody>
          <a:bodyPr>
            <a:normAutofit/>
          </a:bodyPr>
          <a:lstStyle/>
          <a:p>
            <a:r>
              <a:rPr lang="fr-FR" sz="2800" b="1" dirty="0" smtClean="0">
                <a:latin typeface="Arial" pitchFamily="34" charset="0"/>
                <a:cs typeface="Arial" pitchFamily="34" charset="0"/>
              </a:rPr>
              <a:t>La douceur du roman</a:t>
            </a:r>
            <a:endParaRPr lang="fr-FR" sz="2800" b="1" dirty="0">
              <a:latin typeface="Arial" pitchFamily="34" charset="0"/>
              <a:cs typeface="Arial" pitchFamily="34" charset="0"/>
            </a:endParaRPr>
          </a:p>
        </p:txBody>
      </p:sp>
      <p:sp>
        <p:nvSpPr>
          <p:cNvPr id="5" name="ZoneTexte 4"/>
          <p:cNvSpPr txBox="1"/>
          <p:nvPr/>
        </p:nvSpPr>
        <p:spPr>
          <a:xfrm>
            <a:off x="0" y="857232"/>
            <a:ext cx="9144000" cy="5036523"/>
          </a:xfrm>
          <a:prstGeom prst="rect">
            <a:avLst/>
          </a:prstGeom>
          <a:noFill/>
        </p:spPr>
        <p:txBody>
          <a:bodyPr wrap="square" rtlCol="0">
            <a:spAutoFit/>
          </a:bodyPr>
          <a:lstStyle/>
          <a:p>
            <a:pPr>
              <a:buFont typeface="Arial" pitchFamily="34" charset="0"/>
              <a:buChar char="•"/>
            </a:pPr>
            <a:r>
              <a:rPr lang="fr-FR" sz="1200" dirty="0" smtClean="0">
                <a:latin typeface="Arial" pitchFamily="34" charset="0"/>
                <a:cs typeface="Arial" pitchFamily="34" charset="0"/>
              </a:rPr>
              <a:t> C’est Chantal, ma plus fidèle voisine, qui m’a encouragée. Elle a lu mon roman écrit au feutre violet dans mon cahier quadrillé avec toutes les ratures, et puis elle m’a dit « Vas y. J’ai lu tellement de choses pires que ça, tu ne peux pas savoir. La plupart, je ne les termine même pas, c’est tellement prévisible et d’un clinquant. Toi, tu décrie le luxe comme si on y était, mais oui. On ne dirait pas à te voir, mais oui, c’est vrai. »</a:t>
            </a:r>
          </a:p>
          <a:p>
            <a:pPr>
              <a:buFont typeface="Arial" pitchFamily="34" charset="0"/>
              <a:buChar char="•"/>
            </a:pPr>
            <a:r>
              <a:rPr lang="fr-FR" sz="1200" dirty="0" smtClean="0">
                <a:latin typeface="Arial" pitchFamily="34" charset="0"/>
                <a:cs typeface="Arial" pitchFamily="34" charset="0"/>
              </a:rPr>
              <a:t> Je regarde autour de moi, la cuisine où j’écris avec le pot-au-feu qui commence à </a:t>
            </a:r>
            <a:r>
              <a:rPr lang="fr-FR" sz="1200" dirty="0" err="1" smtClean="0">
                <a:latin typeface="Arial" pitchFamily="34" charset="0"/>
                <a:cs typeface="Arial" pitchFamily="34" charset="0"/>
              </a:rPr>
              <a:t>coler</a:t>
            </a:r>
            <a:r>
              <a:rPr lang="fr-FR" sz="1200" dirty="0" smtClean="0">
                <a:latin typeface="Arial" pitchFamily="34" charset="0"/>
                <a:cs typeface="Arial" pitchFamily="34" charset="0"/>
              </a:rPr>
              <a:t> au fond de la cocotte et la buée sur les </a:t>
            </a:r>
            <a:r>
              <a:rPr lang="fr-FR" sz="1200" dirty="0" err="1" smtClean="0">
                <a:latin typeface="Arial" pitchFamily="34" charset="0"/>
                <a:cs typeface="Arial" pitchFamily="34" charset="0"/>
              </a:rPr>
              <a:t>fenetres</a:t>
            </a:r>
            <a:r>
              <a:rPr lang="fr-FR" sz="1200" dirty="0" smtClean="0">
                <a:latin typeface="Arial" pitchFamily="34" charset="0"/>
                <a:cs typeface="Arial" pitchFamily="34" charset="0"/>
              </a:rPr>
              <a:t> sur laquelle Jennifer dessine avec le doigt. L’odeur de légumes frits sur fond de </a:t>
            </a:r>
            <a:r>
              <a:rPr lang="fr-FR" sz="1200" dirty="0" err="1" smtClean="0">
                <a:latin typeface="Arial" pitchFamily="34" charset="0"/>
                <a:cs typeface="Arial" pitchFamily="34" charset="0"/>
              </a:rPr>
              <a:t>lesive</a:t>
            </a:r>
            <a:r>
              <a:rPr lang="fr-FR" sz="1200" dirty="0" smtClean="0">
                <a:latin typeface="Arial" pitchFamily="34" charset="0"/>
                <a:cs typeface="Arial" pitchFamily="34" charset="0"/>
              </a:rPr>
              <a:t>, mélange suave qui ne fera jamais chavirer l’héroïne de mon bouquin - qui, inutile de le préciser, </a:t>
            </a:r>
            <a:r>
              <a:rPr lang="fr-FR" sz="1200" dirty="0" err="1" smtClean="0">
                <a:latin typeface="Arial" pitchFamily="34" charset="0"/>
                <a:cs typeface="Arial" pitchFamily="34" charset="0"/>
              </a:rPr>
              <a:t>prent</a:t>
            </a:r>
            <a:r>
              <a:rPr lang="fr-FR" sz="1200" dirty="0" smtClean="0">
                <a:latin typeface="Arial" pitchFamily="34" charset="0"/>
                <a:cs typeface="Arial" pitchFamily="34" charset="0"/>
              </a:rPr>
              <a:t> tous ses repas au restaurant. Quand ce n’est pas son majordome qui lui monte une petite gourmandise de chez le charcutier, pardon le traiteur d’en bas. Fauchon, il me semble. Je suis allée me documenter. Dans la vitrine de Fauchon place de la Madeleine, il y a de gros jambons obscènes avec des fleurs découpées dans des tomates, flanqués de concombres en forme de flingue sur lesquels se déversent des kilos de caviar. Ce n’était pas tout à fait ça, mais il y avait un grand saumon rose avec une déclaration d’amour écrite en </a:t>
            </a:r>
            <a:r>
              <a:rPr lang="fr-FR" sz="1200" dirty="0" err="1" smtClean="0">
                <a:latin typeface="Arial" pitchFamily="34" charset="0"/>
                <a:cs typeface="Arial" pitchFamily="34" charset="0"/>
              </a:rPr>
              <a:t>mayonaise</a:t>
            </a:r>
            <a:r>
              <a:rPr lang="fr-FR" sz="1200" dirty="0" smtClean="0">
                <a:latin typeface="Arial" pitchFamily="34" charset="0"/>
                <a:cs typeface="Arial" pitchFamily="34" charset="0"/>
              </a:rPr>
              <a:t>, un vrai poème, en rimes et tout.</a:t>
            </a:r>
          </a:p>
          <a:p>
            <a:pPr>
              <a:buFont typeface="Arial" pitchFamily="34" charset="0"/>
              <a:buChar char="•"/>
            </a:pPr>
            <a:r>
              <a:rPr lang="fr-FR" sz="1200" dirty="0" smtClean="0">
                <a:latin typeface="Arial" pitchFamily="34" charset="0"/>
                <a:cs typeface="Arial" pitchFamily="34" charset="0"/>
              </a:rPr>
              <a:t>J’aurais bien continué à </a:t>
            </a:r>
            <a:r>
              <a:rPr lang="fr-FR" sz="1200" dirty="0" err="1" smtClean="0">
                <a:latin typeface="Arial" pitchFamily="34" charset="0"/>
                <a:cs typeface="Arial" pitchFamily="34" charset="0"/>
              </a:rPr>
              <a:t>etre</a:t>
            </a:r>
            <a:r>
              <a:rPr lang="fr-FR" sz="1200" dirty="0" smtClean="0">
                <a:latin typeface="Arial" pitchFamily="34" charset="0"/>
                <a:cs typeface="Arial" pitchFamily="34" charset="0"/>
              </a:rPr>
              <a:t> éblouie s’il n’y avait pas eu un clodo à mes pieds qui mendiait </a:t>
            </a:r>
            <a:r>
              <a:rPr lang="fr-FR" sz="1200" dirty="0" err="1" smtClean="0">
                <a:latin typeface="Arial" pitchFamily="34" charset="0"/>
                <a:cs typeface="Arial" pitchFamily="34" charset="0"/>
              </a:rPr>
              <a:t>adosé</a:t>
            </a:r>
            <a:r>
              <a:rPr lang="fr-FR" sz="1200" dirty="0" smtClean="0">
                <a:latin typeface="Arial" pitchFamily="34" charset="0"/>
                <a:cs typeface="Arial" pitchFamily="34" charset="0"/>
              </a:rPr>
              <a:t> à la vitrine décorée exprès de bouteilles de champagne pour lui rappeler que c’est bientôt Noël. J’ai du  </a:t>
            </a:r>
            <a:r>
              <a:rPr lang="fr-FR" sz="1200" dirty="0" err="1" smtClean="0">
                <a:latin typeface="Arial" pitchFamily="34" charset="0"/>
                <a:cs typeface="Arial" pitchFamily="34" charset="0"/>
              </a:rPr>
              <a:t>etre</a:t>
            </a:r>
            <a:r>
              <a:rPr lang="fr-FR" sz="1200" dirty="0" smtClean="0">
                <a:latin typeface="Arial" pitchFamily="34" charset="0"/>
                <a:cs typeface="Arial" pitchFamily="34" charset="0"/>
              </a:rPr>
              <a:t> la seule à lui filer un franc, mais c’est vrai que je ne suis pas une dame snob de ces beaux quartiers, que j’habite, moi, un F.3. à Malakoff et que franchement ça n’a rien à voir et de toute façon, dans notre belle </a:t>
            </a:r>
            <a:r>
              <a:rPr lang="fr-FR" sz="1200" dirty="0" err="1" smtClean="0">
                <a:latin typeface="Arial" pitchFamily="34" charset="0"/>
                <a:cs typeface="Arial" pitchFamily="34" charset="0"/>
              </a:rPr>
              <a:t>banlieu</a:t>
            </a:r>
            <a:r>
              <a:rPr lang="fr-FR" sz="1200" dirty="0" smtClean="0">
                <a:latin typeface="Arial" pitchFamily="34" charset="0"/>
                <a:cs typeface="Arial" pitchFamily="34" charset="0"/>
              </a:rPr>
              <a:t> à nous, couleur de serpillière, il n’y a pas de clodos.</a:t>
            </a:r>
          </a:p>
          <a:p>
            <a:pPr>
              <a:buFont typeface="Arial" pitchFamily="34" charset="0"/>
              <a:buChar char="•"/>
            </a:pPr>
            <a:endParaRPr lang="fr-FR" sz="1200" dirty="0" smtClean="0">
              <a:latin typeface="Arial" pitchFamily="34" charset="0"/>
              <a:cs typeface="Arial" pitchFamily="34" charset="0"/>
            </a:endParaRPr>
          </a:p>
          <a:p>
            <a:pPr>
              <a:buFont typeface="Arial" pitchFamily="34" charset="0"/>
              <a:buChar char="•"/>
            </a:pPr>
            <a:r>
              <a:rPr lang="fr-FR" sz="1200" dirty="0" smtClean="0">
                <a:latin typeface="Arial" pitchFamily="34" charset="0"/>
                <a:cs typeface="Arial" pitchFamily="34" charset="0"/>
              </a:rPr>
              <a:t> Mon roman, je l’ai ensuite tapé à la machine, Léa m’a prêté la sienne vu qu’elle se crève à pouponner maintenant. Avec trois mômes, le chat, le chien et les confiture, l’engin ne lui manque pas. Trouver un titre, c’ était le plus dur. « La douceur du bonheur », ça n’allait pas. « Volupté printanière » non plus, ça fait </a:t>
            </a:r>
            <a:r>
              <a:rPr lang="fr-FR" sz="1200" dirty="0" err="1" smtClean="0">
                <a:latin typeface="Arial" pitchFamily="34" charset="0"/>
                <a:cs typeface="Arial" pitchFamily="34" charset="0"/>
              </a:rPr>
              <a:t>pchitt</a:t>
            </a:r>
            <a:r>
              <a:rPr lang="fr-FR" sz="1200" dirty="0" smtClean="0">
                <a:latin typeface="Arial" pitchFamily="34" charset="0"/>
                <a:cs typeface="Arial" pitchFamily="34" charset="0"/>
              </a:rPr>
              <a:t>-</a:t>
            </a:r>
            <a:r>
              <a:rPr lang="fr-FR" sz="1200" dirty="0" err="1" smtClean="0">
                <a:latin typeface="Arial" pitchFamily="34" charset="0"/>
                <a:cs typeface="Arial" pitchFamily="34" charset="0"/>
              </a:rPr>
              <a:t>pchitt</a:t>
            </a:r>
            <a:r>
              <a:rPr lang="fr-FR" sz="1200" dirty="0" smtClean="0">
                <a:latin typeface="Arial" pitchFamily="34" charset="0"/>
                <a:cs typeface="Arial" pitchFamily="34" charset="0"/>
              </a:rPr>
              <a:t> spécial W.C. quant à « Roxane et Jeffrey », ça rappelle trop Tintin et Milou. Jules a proposé « Tam-tam sur le macadam » ce qui prouve qu’une fois de plus, mon cher époux n’a rien compris à la sensibilité féminine. Alors j’ai opté pour la simplicité : « Un amour de Roxane ». Voilà, je voulais qu’il y ait « amour » dedans, après tout c’est ce qu’il y a de plus important, du moins dans les bouquins.</a:t>
            </a:r>
          </a:p>
          <a:p>
            <a:pPr>
              <a:buFont typeface="Arial" pitchFamily="34" charset="0"/>
              <a:buChar char="•"/>
            </a:pPr>
            <a:r>
              <a:rPr lang="fr-FR" sz="1200" dirty="0" smtClean="0">
                <a:latin typeface="Arial" pitchFamily="34" charset="0"/>
                <a:cs typeface="Arial" pitchFamily="34" charset="0"/>
              </a:rPr>
              <a:t> J’ai relevé tous les noms d’éditeurs possibles à la bibliothèque, et je suis allée chercher leurs adresses à la poste pendant que Noémie était à la </a:t>
            </a:r>
            <a:r>
              <a:rPr lang="fr-FR" sz="1200" dirty="0" err="1" smtClean="0">
                <a:latin typeface="Arial" pitchFamily="34" charset="0"/>
                <a:cs typeface="Arial" pitchFamily="34" charset="0"/>
              </a:rPr>
              <a:t>maternnelle</a:t>
            </a:r>
            <a:r>
              <a:rPr lang="fr-FR" sz="1200" dirty="0" smtClean="0">
                <a:latin typeface="Arial" pitchFamily="34" charset="0"/>
                <a:cs typeface="Arial" pitchFamily="34" charset="0"/>
              </a:rPr>
              <a:t> et Jennifer à la </a:t>
            </a:r>
            <a:r>
              <a:rPr lang="fr-FR" sz="1200" dirty="0" err="1" smtClean="0">
                <a:latin typeface="Arial" pitchFamily="34" charset="0"/>
                <a:cs typeface="Arial" pitchFamily="34" charset="0"/>
              </a:rPr>
              <a:t>haltegarderie</a:t>
            </a:r>
            <a:r>
              <a:rPr lang="fr-FR" sz="1200" dirty="0" smtClean="0">
                <a:latin typeface="Arial" pitchFamily="34" charset="0"/>
                <a:cs typeface="Arial" pitchFamily="34" charset="0"/>
              </a:rPr>
              <a:t>. J’ai acheté de grandes </a:t>
            </a:r>
            <a:r>
              <a:rPr lang="fr-FR" sz="1200" dirty="0" err="1" smtClean="0">
                <a:latin typeface="Arial" pitchFamily="34" charset="0"/>
                <a:cs typeface="Arial" pitchFamily="34" charset="0"/>
              </a:rPr>
              <a:t>envelloppes</a:t>
            </a:r>
            <a:r>
              <a:rPr lang="fr-FR" sz="1200" dirty="0" smtClean="0">
                <a:latin typeface="Arial" pitchFamily="34" charset="0"/>
                <a:cs typeface="Arial" pitchFamily="34" charset="0"/>
              </a:rPr>
              <a:t> marron et je leur ai envoyé le manuscrit, un après l’autre. Ça revient cher, </a:t>
            </a:r>
            <a:r>
              <a:rPr lang="fr-FR" sz="1200" dirty="0" err="1" smtClean="0">
                <a:latin typeface="Arial" pitchFamily="34" charset="0"/>
                <a:cs typeface="Arial" pitchFamily="34" charset="0"/>
              </a:rPr>
              <a:t>etre</a:t>
            </a:r>
            <a:r>
              <a:rPr lang="fr-FR" sz="1200" dirty="0" smtClean="0">
                <a:latin typeface="Arial" pitchFamily="34" charset="0"/>
                <a:cs typeface="Arial" pitchFamily="34" charset="0"/>
              </a:rPr>
              <a:t> un écrivain, entre le papier, les photocopies et la poste, c’est vraiment un passe-temps de rupin et j’y ai consacré plus de deux mois d’allocations </a:t>
            </a:r>
            <a:r>
              <a:rPr lang="fr-FR" sz="1200" dirty="0" err="1" smtClean="0">
                <a:latin typeface="Arial" pitchFamily="34" charset="0"/>
                <a:cs typeface="Arial" pitchFamily="34" charset="0"/>
              </a:rPr>
              <a:t>familliales</a:t>
            </a:r>
            <a:r>
              <a:rPr lang="fr-FR" sz="1200" dirty="0" smtClean="0">
                <a:latin typeface="Arial" pitchFamily="34" charset="0"/>
                <a:cs typeface="Arial" pitchFamily="34" charset="0"/>
              </a:rPr>
              <a:t>.</a:t>
            </a:r>
          </a:p>
          <a:p>
            <a:pPr>
              <a:buFont typeface="Arial" pitchFamily="34" charset="0"/>
              <a:buChar char="•"/>
            </a:pPr>
            <a:endParaRPr lang="fr-FR" sz="1200" dirty="0">
              <a:latin typeface="Arial" pitchFamily="34" charset="0"/>
              <a:cs typeface="Arial" pitchFamily="34" charset="0"/>
            </a:endParaRPr>
          </a:p>
        </p:txBody>
      </p:sp>
      <p:sp>
        <p:nvSpPr>
          <p:cNvPr id="6" name="ZoneTexte 5"/>
          <p:cNvSpPr txBox="1"/>
          <p:nvPr/>
        </p:nvSpPr>
        <p:spPr>
          <a:xfrm>
            <a:off x="0" y="5929330"/>
            <a:ext cx="9144000" cy="646331"/>
          </a:xfrm>
          <a:prstGeom prst="rect">
            <a:avLst/>
          </a:prstGeom>
          <a:noFill/>
        </p:spPr>
        <p:txBody>
          <a:bodyPr wrap="square" rtlCol="0">
            <a:spAutoFit/>
          </a:bodyPr>
          <a:lstStyle/>
          <a:p>
            <a:r>
              <a:rPr lang="fr-FR" sz="1200" dirty="0" smtClean="0">
                <a:latin typeface="Arial" pitchFamily="34" charset="0"/>
                <a:cs typeface="Arial" pitchFamily="34" charset="0"/>
              </a:rPr>
              <a:t>« LA DOUCEUR DU ROMAN » PAR CAROL MANN</a:t>
            </a:r>
          </a:p>
          <a:p>
            <a:r>
              <a:rPr lang="fr-FR" sz="1200" dirty="0" smtClean="0">
                <a:latin typeface="Arial" pitchFamily="34" charset="0"/>
                <a:cs typeface="Arial" pitchFamily="34" charset="0"/>
              </a:rPr>
              <a:t>est édité par </a:t>
            </a:r>
            <a:r>
              <a:rPr lang="fr-FR" sz="1200" dirty="0" err="1" smtClean="0">
                <a:latin typeface="Arial" pitchFamily="34" charset="0"/>
                <a:cs typeface="Arial" pitchFamily="34" charset="0"/>
              </a:rPr>
              <a:t>MICROCOSMOS</a:t>
            </a:r>
            <a:r>
              <a:rPr lang="fr-FR" sz="1200" dirty="0" smtClean="0">
                <a:latin typeface="Arial" pitchFamily="34" charset="0"/>
                <a:cs typeface="Arial" pitchFamily="34" charset="0"/>
              </a:rPr>
              <a:t>, Paris 1991.</a:t>
            </a:r>
          </a:p>
          <a:p>
            <a:r>
              <a:rPr lang="fr-FR" sz="1200" dirty="0" smtClean="0">
                <a:latin typeface="Arial" pitchFamily="34" charset="0"/>
                <a:cs typeface="Arial" pitchFamily="34" charset="0"/>
              </a:rPr>
              <a:t>Le texte est reproduit avec l’aimable autorisation de l’éditeur</a:t>
            </a:r>
            <a:endParaRPr lang="fr-FR" sz="1200" dirty="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42</Words>
  <Application>Microsoft Office PowerPoint</Application>
  <PresentationFormat>Affichage à l'écran (4:3)</PresentationFormat>
  <Paragraphs>10</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La douceur du roman</vt:lpstr>
    </vt:vector>
  </TitlesOfParts>
  <Company>diagonal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douceur du roman</dc:title>
  <dc:creator>test</dc:creator>
  <cp:lastModifiedBy>test</cp:lastModifiedBy>
  <cp:revision>4</cp:revision>
  <dcterms:created xsi:type="dcterms:W3CDTF">2009-02-09T14:30:33Z</dcterms:created>
  <dcterms:modified xsi:type="dcterms:W3CDTF">2009-02-09T14:58:59Z</dcterms:modified>
</cp:coreProperties>
</file>